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7" r:id="rId2"/>
    <p:sldId id="258"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p:restoredTop sz="94602"/>
  </p:normalViewPr>
  <p:slideViewPr>
    <p:cSldViewPr snapToGrid="0" snapToObjects="1">
      <p:cViewPr varScale="1">
        <p:scale>
          <a:sx n="89" d="100"/>
          <a:sy n="89" d="100"/>
        </p:scale>
        <p:origin x="9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04E4C8B-9C3B-1146-98C7-508D914FD6AE}" type="datetimeFigureOut">
              <a:rPr lang="en-US" smtClean="0"/>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47C9B-B46E-C54F-B152-E5400A0ED457}"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5567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E4C8B-9C3B-1146-98C7-508D914FD6AE}" type="datetimeFigureOut">
              <a:rPr lang="en-US" smtClean="0"/>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47C9B-B46E-C54F-B152-E5400A0ED457}" type="slidenum">
              <a:rPr lang="en-US" smtClean="0"/>
              <a:t>‹#›</a:t>
            </a:fld>
            <a:endParaRPr lang="en-US"/>
          </a:p>
        </p:txBody>
      </p:sp>
    </p:spTree>
    <p:extLst>
      <p:ext uri="{BB962C8B-B14F-4D97-AF65-F5344CB8AC3E}">
        <p14:creationId xmlns:p14="http://schemas.microsoft.com/office/powerpoint/2010/main" val="18716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E4C8B-9C3B-1146-98C7-508D914FD6AE}" type="datetimeFigureOut">
              <a:rPr lang="en-US" smtClean="0"/>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47C9B-B46E-C54F-B152-E5400A0ED45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68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E4C8B-9C3B-1146-98C7-508D914FD6AE}" type="datetimeFigureOut">
              <a:rPr lang="en-US" smtClean="0"/>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47C9B-B46E-C54F-B152-E5400A0ED457}" type="slidenum">
              <a:rPr lang="en-US" smtClean="0"/>
              <a:t>‹#›</a:t>
            </a:fld>
            <a:endParaRPr lang="en-US"/>
          </a:p>
        </p:txBody>
      </p:sp>
    </p:spTree>
    <p:extLst>
      <p:ext uri="{BB962C8B-B14F-4D97-AF65-F5344CB8AC3E}">
        <p14:creationId xmlns:p14="http://schemas.microsoft.com/office/powerpoint/2010/main" val="281946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4E4C8B-9C3B-1146-98C7-508D914FD6AE}" type="datetimeFigureOut">
              <a:rPr lang="en-US" smtClean="0"/>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47C9B-B46E-C54F-B152-E5400A0ED457}"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784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4E4C8B-9C3B-1146-98C7-508D914FD6AE}" type="datetimeFigureOut">
              <a:rPr lang="en-US" smtClean="0"/>
              <a:t>3/12/21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47C9B-B46E-C54F-B152-E5400A0ED457}" type="slidenum">
              <a:rPr lang="en-US" smtClean="0"/>
              <a:t>‹#›</a:t>
            </a:fld>
            <a:endParaRPr lang="en-US"/>
          </a:p>
        </p:txBody>
      </p:sp>
    </p:spTree>
    <p:extLst>
      <p:ext uri="{BB962C8B-B14F-4D97-AF65-F5344CB8AC3E}">
        <p14:creationId xmlns:p14="http://schemas.microsoft.com/office/powerpoint/2010/main" val="103429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4E4C8B-9C3B-1146-98C7-508D914FD6AE}" type="datetimeFigureOut">
              <a:rPr lang="en-US" smtClean="0"/>
              <a:t>3/12/21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47C9B-B46E-C54F-B152-E5400A0ED457}" type="slidenum">
              <a:rPr lang="en-US" smtClean="0"/>
              <a:t>‹#›</a:t>
            </a:fld>
            <a:endParaRPr lang="en-US"/>
          </a:p>
        </p:txBody>
      </p:sp>
    </p:spTree>
    <p:extLst>
      <p:ext uri="{BB962C8B-B14F-4D97-AF65-F5344CB8AC3E}">
        <p14:creationId xmlns:p14="http://schemas.microsoft.com/office/powerpoint/2010/main" val="185687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4E4C8B-9C3B-1146-98C7-508D914FD6AE}" type="datetimeFigureOut">
              <a:rPr lang="en-US" smtClean="0"/>
              <a:t>3/12/21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47C9B-B46E-C54F-B152-E5400A0ED457}" type="slidenum">
              <a:rPr lang="en-US" smtClean="0"/>
              <a:t>‹#›</a:t>
            </a:fld>
            <a:endParaRPr lang="en-US"/>
          </a:p>
        </p:txBody>
      </p:sp>
    </p:spTree>
    <p:extLst>
      <p:ext uri="{BB962C8B-B14F-4D97-AF65-F5344CB8AC3E}">
        <p14:creationId xmlns:p14="http://schemas.microsoft.com/office/powerpoint/2010/main" val="10783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E4C8B-9C3B-1146-98C7-508D914FD6AE}" type="datetimeFigureOut">
              <a:rPr lang="en-US" smtClean="0"/>
              <a:t>3/12/21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47C9B-B46E-C54F-B152-E5400A0ED457}" type="slidenum">
              <a:rPr lang="en-US" smtClean="0"/>
              <a:t>‹#›</a:t>
            </a:fld>
            <a:endParaRPr lang="en-US"/>
          </a:p>
        </p:txBody>
      </p:sp>
    </p:spTree>
    <p:extLst>
      <p:ext uri="{BB962C8B-B14F-4D97-AF65-F5344CB8AC3E}">
        <p14:creationId xmlns:p14="http://schemas.microsoft.com/office/powerpoint/2010/main" val="64028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4E4C8B-9C3B-1146-98C7-508D914FD6AE}" type="datetimeFigureOut">
              <a:rPr lang="en-US" smtClean="0"/>
              <a:t>3/12/21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47C9B-B46E-C54F-B152-E5400A0ED457}" type="slidenum">
              <a:rPr lang="en-US" smtClean="0"/>
              <a:t>‹#›</a:t>
            </a:fld>
            <a:endParaRPr lang="en-US"/>
          </a:p>
        </p:txBody>
      </p:sp>
    </p:spTree>
    <p:extLst>
      <p:ext uri="{BB962C8B-B14F-4D97-AF65-F5344CB8AC3E}">
        <p14:creationId xmlns:p14="http://schemas.microsoft.com/office/powerpoint/2010/main" val="191094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4E4C8B-9C3B-1146-98C7-508D914FD6AE}" type="datetimeFigureOut">
              <a:rPr lang="en-US" smtClean="0"/>
              <a:t>3/12/21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47C9B-B46E-C54F-B152-E5400A0ED45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24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04E4C8B-9C3B-1146-98C7-508D914FD6AE}" type="datetimeFigureOut">
              <a:rPr lang="en-US" smtClean="0"/>
              <a:t>3/12/21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7347C9B-B46E-C54F-B152-E5400A0ED457}"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1754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hello@treetops-preschool.org.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5AA4-CCC0-044A-A232-6382E5FFC94E}"/>
              </a:ext>
            </a:extLst>
          </p:cNvPr>
          <p:cNvSpPr>
            <a:spLocks noGrp="1"/>
          </p:cNvSpPr>
          <p:nvPr>
            <p:ph type="ctrTitle"/>
          </p:nvPr>
        </p:nvSpPr>
        <p:spPr/>
        <p:txBody>
          <a:bodyPr>
            <a:normAutofit/>
          </a:bodyPr>
          <a:lstStyle/>
          <a:p>
            <a:r>
              <a:rPr lang="en-US" sz="4500" dirty="0"/>
              <a:t>Treetops Pre-school </a:t>
            </a:r>
            <a:br>
              <a:rPr lang="en-US" sz="4500" dirty="0"/>
            </a:br>
            <a:r>
              <a:rPr lang="en-US" sz="4500" dirty="0"/>
              <a:t>Fee Structure 2021</a:t>
            </a:r>
          </a:p>
        </p:txBody>
      </p:sp>
      <p:sp>
        <p:nvSpPr>
          <p:cNvPr id="3" name="Subtitle 2">
            <a:extLst>
              <a:ext uri="{FF2B5EF4-FFF2-40B4-BE49-F238E27FC236}">
                <a16:creationId xmlns:a16="http://schemas.microsoft.com/office/drawing/2014/main" id="{763C3C72-EB32-9944-ABCE-E521F0D52D06}"/>
              </a:ext>
            </a:extLst>
          </p:cNvPr>
          <p:cNvSpPr>
            <a:spLocks noGrp="1"/>
          </p:cNvSpPr>
          <p:nvPr>
            <p:ph type="subTitle" idx="1"/>
          </p:nvPr>
        </p:nvSpPr>
        <p:spPr/>
        <p:txBody>
          <a:bodyPr/>
          <a:lstStyle/>
          <a:p>
            <a:endParaRPr lang="en-US" dirty="0"/>
          </a:p>
        </p:txBody>
      </p:sp>
      <p:pic>
        <p:nvPicPr>
          <p:cNvPr id="4" name="Picture 3" descr="new_letter_cover">
            <a:extLst>
              <a:ext uri="{FF2B5EF4-FFF2-40B4-BE49-F238E27FC236}">
                <a16:creationId xmlns:a16="http://schemas.microsoft.com/office/drawing/2014/main" id="{B89D2BD7-9E21-C14C-9BD4-C3A7E76B595F}"/>
              </a:ext>
            </a:extLst>
          </p:cNvPr>
          <p:cNvPicPr/>
          <p:nvPr/>
        </p:nvPicPr>
        <p:blipFill rotWithShape="1">
          <a:blip r:embed="rId2" cstate="print"/>
          <a:srcRect l="62387" t="3242" r="2528" b="84589"/>
          <a:stretch/>
        </p:blipFill>
        <p:spPr bwMode="auto">
          <a:xfrm>
            <a:off x="8610600" y="5041068"/>
            <a:ext cx="2448732" cy="1301178"/>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BAEB9EB4-5338-BD45-B253-5B600224BD49}"/>
              </a:ext>
            </a:extLst>
          </p:cNvPr>
          <p:cNvPicPr/>
          <p:nvPr/>
        </p:nvPicPr>
        <p:blipFill rotWithShape="1">
          <a:blip r:embed="rId3">
            <a:extLst>
              <a:ext uri="{28A0092B-C50C-407E-A947-70E740481C1C}">
                <a14:useLocalDpi xmlns:a14="http://schemas.microsoft.com/office/drawing/2010/main" val="0"/>
              </a:ext>
            </a:extLst>
          </a:blip>
          <a:srcRect r="19604" b="1121"/>
          <a:stretch/>
        </p:blipFill>
        <p:spPr>
          <a:xfrm>
            <a:off x="10981722" y="5356724"/>
            <a:ext cx="605441" cy="662356"/>
          </a:xfrm>
          <a:prstGeom prst="rect">
            <a:avLst/>
          </a:prstGeom>
        </p:spPr>
      </p:pic>
      <p:sp>
        <p:nvSpPr>
          <p:cNvPr id="9" name="Rectangle 8">
            <a:extLst>
              <a:ext uri="{FF2B5EF4-FFF2-40B4-BE49-F238E27FC236}">
                <a16:creationId xmlns:a16="http://schemas.microsoft.com/office/drawing/2014/main" id="{EFF7B98D-A3F6-C14B-9C07-00372B8794F9}"/>
              </a:ext>
            </a:extLst>
          </p:cNvPr>
          <p:cNvSpPr/>
          <p:nvPr/>
        </p:nvSpPr>
        <p:spPr>
          <a:xfrm>
            <a:off x="2705100" y="6100011"/>
            <a:ext cx="6096000" cy="646331"/>
          </a:xfrm>
          <a:prstGeom prst="rect">
            <a:avLst/>
          </a:prstGeom>
        </p:spPr>
        <p:txBody>
          <a:bodyPr>
            <a:spAutoFit/>
          </a:bodyPr>
          <a:lstStyle/>
          <a:p>
            <a:pPr algn="ctr" fontAlgn="base"/>
            <a:r>
              <a:rPr lang="en-GB" b="1" dirty="0">
                <a:solidFill>
                  <a:srgbClr val="99CC00"/>
                </a:solidFill>
                <a:latin typeface="inherit"/>
              </a:rPr>
              <a:t>We aim to provide a relaxed, informal and friendly environment where children feel safe and happy.</a:t>
            </a:r>
            <a:endParaRPr lang="en-GB" b="1" i="0" u="none" strike="noStrike" dirty="0">
              <a:solidFill>
                <a:srgbClr val="555555"/>
              </a:solidFill>
              <a:effectLst/>
              <a:latin typeface="Arial" panose="020B0604020202020204" pitchFamily="34" charset="0"/>
            </a:endParaRPr>
          </a:p>
        </p:txBody>
      </p:sp>
      <p:pic>
        <p:nvPicPr>
          <p:cNvPr id="10" name="Picture 9">
            <a:extLst>
              <a:ext uri="{FF2B5EF4-FFF2-40B4-BE49-F238E27FC236}">
                <a16:creationId xmlns:a16="http://schemas.microsoft.com/office/drawing/2014/main" id="{3EAA9424-C777-A542-B455-B05AF9F4DCD3}"/>
              </a:ext>
            </a:extLst>
          </p:cNvPr>
          <p:cNvPicPr>
            <a:picLocks noChangeAspect="1"/>
          </p:cNvPicPr>
          <p:nvPr/>
        </p:nvPicPr>
        <p:blipFill>
          <a:blip r:embed="rId4"/>
          <a:stretch>
            <a:fillRect/>
          </a:stretch>
        </p:blipFill>
        <p:spPr>
          <a:xfrm>
            <a:off x="188425" y="3757292"/>
            <a:ext cx="1599432" cy="1599432"/>
          </a:xfrm>
          <a:prstGeom prst="rect">
            <a:avLst/>
          </a:prstGeom>
        </p:spPr>
      </p:pic>
    </p:spTree>
    <p:extLst>
      <p:ext uri="{BB962C8B-B14F-4D97-AF65-F5344CB8AC3E}">
        <p14:creationId xmlns:p14="http://schemas.microsoft.com/office/powerpoint/2010/main" val="45760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277C8B-2E2D-8040-9F4A-D79AD6216964}"/>
              </a:ext>
            </a:extLst>
          </p:cNvPr>
          <p:cNvSpPr/>
          <p:nvPr/>
        </p:nvSpPr>
        <p:spPr>
          <a:xfrm>
            <a:off x="390524" y="211974"/>
            <a:ext cx="11610976" cy="1674689"/>
          </a:xfrm>
          <a:prstGeom prst="rect">
            <a:avLst/>
          </a:prstGeom>
        </p:spPr>
        <p:txBody>
          <a:bodyPr wrap="square">
            <a:spAutoFit/>
          </a:bodyPr>
          <a:lstStyle/>
          <a:p>
            <a:pPr>
              <a:lnSpc>
                <a:spcPct val="150000"/>
              </a:lnSpc>
              <a:spcAft>
                <a:spcPts val="0"/>
              </a:spcAft>
            </a:pPr>
            <a:r>
              <a:rPr lang="en-GB" sz="1400" b="1" dirty="0">
                <a:latin typeface="Corbel" panose="020B0503020204020204" pitchFamily="34" charset="0"/>
                <a:ea typeface="Times New Roman" panose="02020603050405020304" pitchFamily="18" charset="0"/>
                <a:cs typeface="Arial" panose="020B0604020202020204" pitchFamily="34" charset="0"/>
              </a:rPr>
              <a:t>Free hours of childcare </a:t>
            </a:r>
            <a:r>
              <a:rPr lang="en-GB" sz="1400" dirty="0">
                <a:latin typeface="Corbel" panose="020B0503020204020204" pitchFamily="34" charset="0"/>
                <a:ea typeface="Times New Roman" panose="02020603050405020304" pitchFamily="18" charset="0"/>
                <a:cs typeface="Arial" panose="020B0604020202020204" pitchFamily="34" charset="0"/>
              </a:rPr>
              <a:t>At our pre-school we believe in open communication with all parents/carers and staff and are therefore presenting this fees structure in order to ensure that everyone fully understands our charging.  We are open for 38 weeks per year, closing on Bank Holidays.  Our fees do not include any outings, celebrations or entertainment that is in addition to our usual session activities.</a:t>
            </a:r>
            <a:endParaRPr lang="en-GB" sz="1400" dirty="0">
              <a:latin typeface="Corbel" panose="020B0503020204020204" pitchFamily="34" charset="0"/>
              <a:ea typeface="Times New Roman" panose="02020603050405020304" pitchFamily="18" charset="0"/>
            </a:endParaRPr>
          </a:p>
          <a:p>
            <a:pPr>
              <a:lnSpc>
                <a:spcPct val="150000"/>
              </a:lnSpc>
              <a:spcAft>
                <a:spcPts val="0"/>
              </a:spcAft>
            </a:pPr>
            <a:r>
              <a:rPr lang="en-GB" sz="1400" b="1" dirty="0">
                <a:latin typeface="Corbel" panose="020B0503020204020204" pitchFamily="34" charset="0"/>
                <a:ea typeface="Times New Roman" panose="02020603050405020304" pitchFamily="18" charset="0"/>
                <a:cs typeface="Arial" panose="020B0604020202020204" pitchFamily="34" charset="0"/>
              </a:rPr>
              <a:t>FEES: </a:t>
            </a:r>
            <a:r>
              <a:rPr lang="en-GB" sz="1400" dirty="0">
                <a:latin typeface="Corbel" panose="020B0503020204020204" pitchFamily="34" charset="0"/>
                <a:ea typeface="Times New Roman" panose="02020603050405020304" pitchFamily="18" charset="0"/>
                <a:cs typeface="Arial" panose="020B0604020202020204" pitchFamily="34" charset="0"/>
              </a:rPr>
              <a:t>Fees are payable termly, in accordance with the rates in force at the time.  Fees are reviewed annually, in July of each year, or in the event of any changes to the Code of Practice.  Any changes to current rates will be advised in writing, at least one term in advance.</a:t>
            </a:r>
            <a:endParaRPr lang="en-GB" sz="1400" dirty="0">
              <a:effectLst/>
              <a:latin typeface="Corbel" panose="020B0503020204020204" pitchFamily="34"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CE3D7595-3B24-564A-8C88-4BAAE2784446}"/>
              </a:ext>
            </a:extLst>
          </p:cNvPr>
          <p:cNvGraphicFramePr>
            <a:graphicFrameLocks noGrp="1"/>
          </p:cNvGraphicFramePr>
          <p:nvPr>
            <p:extLst>
              <p:ext uri="{D42A27DB-BD31-4B8C-83A1-F6EECF244321}">
                <p14:modId xmlns:p14="http://schemas.microsoft.com/office/powerpoint/2010/main" val="3854659915"/>
              </p:ext>
            </p:extLst>
          </p:nvPr>
        </p:nvGraphicFramePr>
        <p:xfrm>
          <a:off x="390524" y="1886663"/>
          <a:ext cx="4679188" cy="1274345"/>
        </p:xfrm>
        <a:graphic>
          <a:graphicData uri="http://schemas.openxmlformats.org/drawingml/2006/table">
            <a:tbl>
              <a:tblPr>
                <a:tableStyleId>{5C22544A-7EE6-4342-B048-85BDC9FD1C3A}</a:tableStyleId>
              </a:tblPr>
              <a:tblGrid>
                <a:gridCol w="2757791">
                  <a:extLst>
                    <a:ext uri="{9D8B030D-6E8A-4147-A177-3AD203B41FA5}">
                      <a16:colId xmlns:a16="http://schemas.microsoft.com/office/drawing/2014/main" val="1690930960"/>
                    </a:ext>
                  </a:extLst>
                </a:gridCol>
                <a:gridCol w="1921397">
                  <a:extLst>
                    <a:ext uri="{9D8B030D-6E8A-4147-A177-3AD203B41FA5}">
                      <a16:colId xmlns:a16="http://schemas.microsoft.com/office/drawing/2014/main" val="1697053995"/>
                    </a:ext>
                  </a:extLst>
                </a:gridCol>
              </a:tblGrid>
              <a:tr h="188759">
                <a:tc>
                  <a:txBody>
                    <a:bodyPr/>
                    <a:lstStyle/>
                    <a:p>
                      <a:pPr>
                        <a:spcAft>
                          <a:spcPts val="0"/>
                        </a:spcAft>
                      </a:pPr>
                      <a:r>
                        <a:rPr lang="en-GB" sz="1400" dirty="0">
                          <a:effectLst/>
                          <a:latin typeface="Corbel" panose="020B0503020204020204" pitchFamily="34" charset="0"/>
                        </a:rPr>
                        <a:t>Full Day</a:t>
                      </a:r>
                      <a:endParaRPr lang="en-GB" sz="1400" dirty="0">
                        <a:effectLst/>
                        <a:latin typeface="Corbel" panose="020B0503020204020204" pitchFamily="34" charset="0"/>
                        <a:ea typeface="Times New Roman" panose="02020603050405020304" pitchFamily="18" charset="0"/>
                      </a:endParaRPr>
                    </a:p>
                  </a:txBody>
                  <a:tcPr marL="68580" marR="68580" marT="0" marB="0" anchor="ctr"/>
                </a:tc>
                <a:tc>
                  <a:txBody>
                    <a:bodyPr/>
                    <a:lstStyle/>
                    <a:p>
                      <a:pPr>
                        <a:spcAft>
                          <a:spcPts val="0"/>
                        </a:spcAft>
                      </a:pPr>
                      <a:r>
                        <a:rPr lang="en-GB" sz="1400" dirty="0">
                          <a:effectLst/>
                          <a:latin typeface="Corbel" panose="020B0503020204020204" pitchFamily="34" charset="0"/>
                          <a:ea typeface="Times New Roman" panose="02020603050405020304" pitchFamily="18" charset="0"/>
                        </a:rPr>
                        <a:t>£30</a:t>
                      </a:r>
                    </a:p>
                  </a:txBody>
                  <a:tcPr marL="68580" marR="68580" marT="0" marB="0" anchor="ctr"/>
                </a:tc>
                <a:extLst>
                  <a:ext uri="{0D108BD9-81ED-4DB2-BD59-A6C34878D82A}">
                    <a16:rowId xmlns:a16="http://schemas.microsoft.com/office/drawing/2014/main" val="1370589700"/>
                  </a:ext>
                </a:extLst>
              </a:tr>
              <a:tr h="377517">
                <a:tc>
                  <a:txBody>
                    <a:bodyPr/>
                    <a:lstStyle/>
                    <a:p>
                      <a:pPr>
                        <a:spcAft>
                          <a:spcPts val="0"/>
                        </a:spcAft>
                      </a:pPr>
                      <a:r>
                        <a:rPr lang="en-GB" sz="1400" dirty="0">
                          <a:effectLst/>
                          <a:latin typeface="Corbel" panose="020B0503020204020204" pitchFamily="34" charset="0"/>
                        </a:rPr>
                        <a:t>3 Year old Non-funded session</a:t>
                      </a:r>
                      <a:endParaRPr lang="en-GB" sz="1400" dirty="0">
                        <a:effectLst/>
                        <a:latin typeface="Corbel" panose="020B0503020204020204" pitchFamily="34" charset="0"/>
                        <a:ea typeface="Times New Roman" panose="02020603050405020304" pitchFamily="18" charset="0"/>
                      </a:endParaRPr>
                    </a:p>
                  </a:txBody>
                  <a:tcPr marL="68580" marR="68580" marT="0" marB="0" anchor="ctr"/>
                </a:tc>
                <a:tc>
                  <a:txBody>
                    <a:bodyPr/>
                    <a:lstStyle/>
                    <a:p>
                      <a:pPr>
                        <a:spcAft>
                          <a:spcPts val="0"/>
                        </a:spcAft>
                      </a:pPr>
                      <a:r>
                        <a:rPr lang="en-GB" sz="1400" dirty="0">
                          <a:effectLst/>
                          <a:latin typeface="Corbel" panose="020B0503020204020204" pitchFamily="34" charset="0"/>
                        </a:rPr>
                        <a:t>£15</a:t>
                      </a:r>
                      <a:endParaRPr lang="en-GB" sz="1400" dirty="0">
                        <a:effectLst/>
                        <a:latin typeface="Corbel" panose="020B0503020204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52727644"/>
                  </a:ext>
                </a:extLst>
              </a:tr>
              <a:tr h="377517">
                <a:tc>
                  <a:txBody>
                    <a:bodyPr/>
                    <a:lstStyle/>
                    <a:p>
                      <a:pPr>
                        <a:spcAft>
                          <a:spcPts val="0"/>
                        </a:spcAft>
                      </a:pPr>
                      <a:r>
                        <a:rPr lang="en-GB" sz="1400" dirty="0">
                          <a:effectLst/>
                          <a:latin typeface="Corbel" panose="020B0503020204020204" pitchFamily="34" charset="0"/>
                        </a:rPr>
                        <a:t>2 Year old Non-funded session</a:t>
                      </a:r>
                      <a:endParaRPr lang="en-GB" sz="1400" dirty="0">
                        <a:effectLst/>
                        <a:latin typeface="Corbel" panose="020B0503020204020204" pitchFamily="34" charset="0"/>
                        <a:ea typeface="Times New Roman" panose="02020603050405020304" pitchFamily="18" charset="0"/>
                      </a:endParaRPr>
                    </a:p>
                  </a:txBody>
                  <a:tcPr marL="68580" marR="68580" marT="0" marB="0" anchor="ctr"/>
                </a:tc>
                <a:tc>
                  <a:txBody>
                    <a:bodyPr/>
                    <a:lstStyle/>
                    <a:p>
                      <a:pPr>
                        <a:spcAft>
                          <a:spcPts val="0"/>
                        </a:spcAft>
                      </a:pPr>
                      <a:r>
                        <a:rPr lang="en-GB" sz="1400" dirty="0">
                          <a:effectLst/>
                          <a:latin typeface="Corbel" panose="020B0503020204020204" pitchFamily="34" charset="0"/>
                          <a:ea typeface="Times New Roman" panose="02020603050405020304" pitchFamily="18" charset="0"/>
                        </a:rPr>
                        <a:t>£20</a:t>
                      </a:r>
                    </a:p>
                  </a:txBody>
                  <a:tcPr marL="68580" marR="68580" marT="0" marB="0" anchor="ctr"/>
                </a:tc>
                <a:extLst>
                  <a:ext uri="{0D108BD9-81ED-4DB2-BD59-A6C34878D82A}">
                    <a16:rowId xmlns:a16="http://schemas.microsoft.com/office/drawing/2014/main" val="2368959966"/>
                  </a:ext>
                </a:extLst>
              </a:tr>
              <a:tr h="305951">
                <a:tc>
                  <a:txBody>
                    <a:bodyPr/>
                    <a:lstStyle/>
                    <a:p>
                      <a:pPr>
                        <a:spcAft>
                          <a:spcPts val="0"/>
                        </a:spcAft>
                      </a:pPr>
                      <a:r>
                        <a:rPr lang="en-GB" sz="1400" dirty="0">
                          <a:effectLst/>
                          <a:latin typeface="Corbel" panose="020B0503020204020204" pitchFamily="34" charset="0"/>
                        </a:rPr>
                        <a:t>Lunch Session</a:t>
                      </a:r>
                      <a:endParaRPr lang="en-GB" sz="1400" dirty="0">
                        <a:effectLst/>
                        <a:latin typeface="Corbel" panose="020B0503020204020204" pitchFamily="34" charset="0"/>
                        <a:ea typeface="Times New Roman" panose="02020603050405020304" pitchFamily="18" charset="0"/>
                      </a:endParaRPr>
                    </a:p>
                  </a:txBody>
                  <a:tcPr marL="68580" marR="68580" marT="0" marB="0" anchor="ctr"/>
                </a:tc>
                <a:tc>
                  <a:txBody>
                    <a:bodyPr/>
                    <a:lstStyle/>
                    <a:p>
                      <a:pPr>
                        <a:spcAft>
                          <a:spcPts val="0"/>
                        </a:spcAft>
                      </a:pPr>
                      <a:r>
                        <a:rPr lang="en-GB" sz="1400" dirty="0">
                          <a:effectLst/>
                          <a:latin typeface="Corbel" panose="020B0503020204020204" pitchFamily="34" charset="0"/>
                        </a:rPr>
                        <a:t>£2.50</a:t>
                      </a:r>
                      <a:endParaRPr lang="en-GB" sz="1400" dirty="0">
                        <a:effectLst/>
                        <a:latin typeface="Corbel" panose="020B0503020204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956912255"/>
                  </a:ext>
                </a:extLst>
              </a:tr>
            </a:tbl>
          </a:graphicData>
        </a:graphic>
      </p:graphicFrame>
      <p:sp>
        <p:nvSpPr>
          <p:cNvPr id="4" name="Rectangle 3">
            <a:extLst>
              <a:ext uri="{FF2B5EF4-FFF2-40B4-BE49-F238E27FC236}">
                <a16:creationId xmlns:a16="http://schemas.microsoft.com/office/drawing/2014/main" id="{9372ACD5-D196-9545-9618-419ABBBBAAF4}"/>
              </a:ext>
            </a:extLst>
          </p:cNvPr>
          <p:cNvSpPr/>
          <p:nvPr/>
        </p:nvSpPr>
        <p:spPr>
          <a:xfrm>
            <a:off x="390524" y="3100070"/>
            <a:ext cx="11610976" cy="3613682"/>
          </a:xfrm>
          <a:prstGeom prst="rect">
            <a:avLst/>
          </a:prstGeom>
        </p:spPr>
        <p:txBody>
          <a:bodyPr wrap="square">
            <a:spAutoFit/>
          </a:bodyPr>
          <a:lstStyle/>
          <a:p>
            <a:pPr>
              <a:lnSpc>
                <a:spcPct val="150000"/>
              </a:lnSpc>
              <a:spcAft>
                <a:spcPts val="0"/>
              </a:spcAft>
            </a:pPr>
            <a:r>
              <a:rPr lang="en-GB" sz="1400" b="1" dirty="0">
                <a:latin typeface="Corbel" panose="020B0503020204020204" pitchFamily="34" charset="0"/>
                <a:ea typeface="Times New Roman" panose="02020603050405020304" pitchFamily="18" charset="0"/>
                <a:cs typeface="Arial" panose="020B0604020202020204" pitchFamily="34" charset="0"/>
              </a:rPr>
              <a:t>ILLNESS/ABSENCE: </a:t>
            </a:r>
            <a:r>
              <a:rPr lang="en-GB" sz="1400" dirty="0">
                <a:latin typeface="Corbel" panose="020B0503020204020204" pitchFamily="34" charset="0"/>
                <a:ea typeface="Times New Roman" panose="02020603050405020304" pitchFamily="18" charset="0"/>
                <a:cs typeface="Arial" panose="020B0604020202020204" pitchFamily="34" charset="0"/>
              </a:rPr>
              <a:t>No refund will be given in the event of a child’s absence due to illness, holiday or any other reason.</a:t>
            </a:r>
            <a:endParaRPr lang="en-GB" sz="1400" dirty="0">
              <a:latin typeface="Corbel" panose="020B0503020204020204" pitchFamily="34" charset="0"/>
              <a:ea typeface="Times New Roman" panose="02020603050405020304" pitchFamily="18" charset="0"/>
            </a:endParaRPr>
          </a:p>
          <a:p>
            <a:pPr>
              <a:lnSpc>
                <a:spcPct val="150000"/>
              </a:lnSpc>
              <a:spcAft>
                <a:spcPts val="0"/>
              </a:spcAft>
            </a:pPr>
            <a:r>
              <a:rPr lang="en-GB" sz="1400" b="1" dirty="0">
                <a:latin typeface="Corbel" panose="020B0503020204020204" pitchFamily="34" charset="0"/>
                <a:ea typeface="Times New Roman" panose="02020603050405020304" pitchFamily="18" charset="0"/>
                <a:cs typeface="Arial" panose="020B0604020202020204" pitchFamily="34" charset="0"/>
              </a:rPr>
              <a:t>CLOSURES: </a:t>
            </a:r>
            <a:r>
              <a:rPr lang="en-GB" sz="1400" dirty="0">
                <a:latin typeface="Corbel" panose="020B0503020204020204" pitchFamily="34" charset="0"/>
                <a:ea typeface="Times New Roman" panose="02020603050405020304" pitchFamily="18" charset="0"/>
                <a:cs typeface="Arial" panose="020B0604020202020204" pitchFamily="34" charset="0"/>
              </a:rPr>
              <a:t>Should the pre-school be unable to open due to bad weather or any other unforeseen circumstances, parents will be refunded for a chargeable session or have it discounted from their next invoice.  Should closure need to take place part way through a session, a refund will not be given in this instance.</a:t>
            </a:r>
            <a:endParaRPr lang="en-GB" sz="1400" dirty="0">
              <a:latin typeface="Corbel" panose="020B0503020204020204" pitchFamily="34" charset="0"/>
              <a:ea typeface="Times New Roman" panose="02020603050405020304" pitchFamily="18" charset="0"/>
            </a:endParaRPr>
          </a:p>
          <a:p>
            <a:pPr>
              <a:lnSpc>
                <a:spcPct val="150000"/>
              </a:lnSpc>
              <a:spcAft>
                <a:spcPts val="0"/>
              </a:spcAft>
            </a:pPr>
            <a:r>
              <a:rPr lang="en-GB" sz="1400" b="1" dirty="0">
                <a:latin typeface="Corbel" panose="020B0503020204020204" pitchFamily="34" charset="0"/>
                <a:ea typeface="Times New Roman" panose="02020603050405020304" pitchFamily="18" charset="0"/>
                <a:cs typeface="Arial" panose="020B0604020202020204" pitchFamily="34" charset="0"/>
              </a:rPr>
              <a:t>LATE PICK UP:  </a:t>
            </a:r>
            <a:r>
              <a:rPr lang="en-GB" sz="1400" dirty="0">
                <a:latin typeface="Corbel" panose="020B0503020204020204" pitchFamily="34" charset="0"/>
                <a:ea typeface="Times New Roman" panose="02020603050405020304" pitchFamily="18" charset="0"/>
                <a:cs typeface="Arial" panose="020B0604020202020204" pitchFamily="34" charset="0"/>
              </a:rPr>
              <a:t>Children must be collected promptly at the end of a session/day.  Should a parent fail to collect their child within 15minutes of the session/day end, a late collection fee of £10 will be charged, and a further £5 per every half hour thereafter.</a:t>
            </a:r>
          </a:p>
          <a:p>
            <a:pPr>
              <a:lnSpc>
                <a:spcPct val="150000"/>
              </a:lnSpc>
              <a:spcAft>
                <a:spcPts val="0"/>
              </a:spcAft>
            </a:pPr>
            <a:r>
              <a:rPr lang="en-GB" sz="1400" b="1" dirty="0">
                <a:latin typeface="Corbel" panose="020B0503020204020204" pitchFamily="34" charset="0"/>
                <a:ea typeface="Times New Roman" panose="02020603050405020304" pitchFamily="18" charset="0"/>
                <a:cs typeface="Arial" panose="020B0604020202020204" pitchFamily="34" charset="0"/>
              </a:rPr>
              <a:t>LATE PAYMENTS:  </a:t>
            </a:r>
            <a:r>
              <a:rPr lang="en-GB" sz="1400" dirty="0">
                <a:latin typeface="Corbel" panose="020B0503020204020204" pitchFamily="34" charset="0"/>
                <a:ea typeface="Times New Roman" panose="02020603050405020304" pitchFamily="18" charset="0"/>
                <a:cs typeface="Arial" panose="020B0604020202020204" pitchFamily="34" charset="0"/>
              </a:rPr>
              <a:t>Fees are to be paid within 2 weeks of the invoice date.  If you are experiencing financial hardship please speak, in confidence, to the manager so that alternative payment arrangements can be made.  If without negotiation, fees are not settled, we are left with no alternative but to withdraw your child’s place and if necessary take legal action to recover the amount owed.  Children in receipt of Free Early Education will be unable to access any additional fee paying hours until outstanding fees are settled.</a:t>
            </a:r>
            <a:r>
              <a:rPr lang="en-GB" sz="1400" dirty="0">
                <a:latin typeface="Corbel" panose="020B0503020204020204" pitchFamily="34" charset="0"/>
                <a:ea typeface="Calibri" panose="020F0502020204030204" pitchFamily="34" charset="0"/>
                <a:cs typeface="Arial" panose="020B0604020202020204" pitchFamily="34" charset="0"/>
              </a:rPr>
              <a:t> </a:t>
            </a:r>
          </a:p>
          <a:p>
            <a:pPr>
              <a:lnSpc>
                <a:spcPct val="150000"/>
              </a:lnSpc>
              <a:spcAft>
                <a:spcPts val="0"/>
              </a:spcAft>
            </a:pPr>
            <a:r>
              <a:rPr lang="en-GB" sz="1400" dirty="0">
                <a:latin typeface="Corbel" panose="020B0503020204020204" pitchFamily="34" charset="0"/>
                <a:ea typeface="Calibri" panose="020F0502020204030204" pitchFamily="34" charset="0"/>
                <a:cs typeface="Arial" panose="020B0604020202020204" pitchFamily="34" charset="0"/>
              </a:rPr>
              <a:t>A deposit is NOT required for children who are only accessing their funded hours.</a:t>
            </a:r>
            <a:endParaRPr lang="en-GB" sz="1400" dirty="0">
              <a:latin typeface="Corbel" panose="020B0503020204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1528518-ED72-9643-A474-4ADD846E54D0}"/>
              </a:ext>
            </a:extLst>
          </p:cNvPr>
          <p:cNvSpPr/>
          <p:nvPr/>
        </p:nvSpPr>
        <p:spPr>
          <a:xfrm>
            <a:off x="5176837" y="2117419"/>
            <a:ext cx="6448426" cy="8803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spcAft>
                <a:spcPts val="0"/>
              </a:spcAft>
            </a:pPr>
            <a:r>
              <a:rPr lang="en-GB" b="1" dirty="0">
                <a:latin typeface="Corbel" panose="020B0503020204020204" pitchFamily="34" charset="0"/>
                <a:ea typeface="Calibri" panose="020F0502020204030204" pitchFamily="34" charset="0"/>
                <a:cs typeface="Arial" panose="020B0604020202020204" pitchFamily="34" charset="0"/>
              </a:rPr>
              <a:t>PREFERRED PAYMENT METHOD:</a:t>
            </a:r>
            <a:r>
              <a:rPr lang="en-GB" dirty="0">
                <a:latin typeface="Corbel" panose="020B0503020204020204" pitchFamily="34" charset="0"/>
                <a:ea typeface="Calibri" panose="020F0502020204030204" pitchFamily="34" charset="0"/>
                <a:cs typeface="Arial" panose="020B0604020202020204" pitchFamily="34" charset="0"/>
              </a:rPr>
              <a:t> Invoices to be settled by BACS. Bank details are displayed on all invoices.</a:t>
            </a:r>
            <a:endParaRPr lang="en-GB" dirty="0">
              <a:latin typeface="Corbel" panose="020B05030202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943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88B9CB-8180-4A4C-9C24-E6E19834547D}"/>
              </a:ext>
            </a:extLst>
          </p:cNvPr>
          <p:cNvSpPr/>
          <p:nvPr/>
        </p:nvSpPr>
        <p:spPr>
          <a:xfrm>
            <a:off x="104777" y="53832"/>
            <a:ext cx="10043508" cy="307777"/>
          </a:xfrm>
          <a:prstGeom prst="rect">
            <a:avLst/>
          </a:prstGeom>
        </p:spPr>
        <p:txBody>
          <a:bodyPr wrap="square">
            <a:spAutoFit/>
          </a:bodyPr>
          <a:lstStyle/>
          <a:p>
            <a:pPr>
              <a:spcAft>
                <a:spcPts val="0"/>
              </a:spcAft>
            </a:pPr>
            <a:r>
              <a:rPr lang="en-GB" sz="1400" dirty="0">
                <a:latin typeface="Corbel" panose="020B0503020204020204" pitchFamily="34" charset="0"/>
                <a:ea typeface="Calibri" panose="020F0502020204030204" pitchFamily="34" charset="0"/>
                <a:cs typeface="Arial" panose="020B0604020202020204" pitchFamily="34" charset="0"/>
              </a:rPr>
              <a:t> </a:t>
            </a:r>
            <a:r>
              <a:rPr lang="en-GB" sz="1400" b="1" dirty="0">
                <a:latin typeface="Corbel" panose="020B0503020204020204" pitchFamily="34" charset="0"/>
                <a:ea typeface="Times New Roman" panose="02020603050405020304" pitchFamily="18" charset="0"/>
                <a:cs typeface="Arial" panose="020B0604020202020204" pitchFamily="34" charset="0"/>
              </a:rPr>
              <a:t>Free hours of childcare  </a:t>
            </a:r>
            <a:r>
              <a:rPr lang="en-GB" sz="1200" dirty="0">
                <a:latin typeface="Corbel" panose="020B0503020204020204" pitchFamily="34" charset="0"/>
                <a:ea typeface="Times New Roman" panose="02020603050405020304" pitchFamily="18" charset="0"/>
                <a:cs typeface="Arial" panose="020B0604020202020204" pitchFamily="34" charset="0"/>
              </a:rPr>
              <a:t>The following information details how your child can access their FEE hours at this pre-school over 38 weeks.</a:t>
            </a:r>
            <a:r>
              <a:rPr lang="en-GB" sz="1200" b="1" dirty="0">
                <a:latin typeface="Corbel" panose="020B0503020204020204" pitchFamily="34" charset="0"/>
                <a:ea typeface="Times New Roman" panose="02020603050405020304" pitchFamily="18" charset="0"/>
                <a:cs typeface="Arial" panose="020B0604020202020204" pitchFamily="34" charset="0"/>
              </a:rPr>
              <a:t> </a:t>
            </a:r>
            <a:endParaRPr lang="en-GB" sz="1200" dirty="0">
              <a:latin typeface="Corbel" panose="020B0503020204020204" pitchFamily="34"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DE315D6F-5419-4240-BF5E-BC8ACADBD25E}"/>
              </a:ext>
            </a:extLst>
          </p:cNvPr>
          <p:cNvGraphicFramePr>
            <a:graphicFrameLocks noGrp="1"/>
          </p:cNvGraphicFramePr>
          <p:nvPr>
            <p:extLst>
              <p:ext uri="{D42A27DB-BD31-4B8C-83A1-F6EECF244321}">
                <p14:modId xmlns:p14="http://schemas.microsoft.com/office/powerpoint/2010/main" val="3508902225"/>
              </p:ext>
            </p:extLst>
          </p:nvPr>
        </p:nvGraphicFramePr>
        <p:xfrm>
          <a:off x="276220" y="1214712"/>
          <a:ext cx="6095995" cy="1280158"/>
        </p:xfrm>
        <a:graphic>
          <a:graphicData uri="http://schemas.openxmlformats.org/drawingml/2006/table">
            <a:tbl>
              <a:tblPr>
                <a:tableStyleId>{5C22544A-7EE6-4342-B048-85BDC9FD1C3A}</a:tableStyleId>
              </a:tblPr>
              <a:tblGrid>
                <a:gridCol w="2882477">
                  <a:extLst>
                    <a:ext uri="{9D8B030D-6E8A-4147-A177-3AD203B41FA5}">
                      <a16:colId xmlns:a16="http://schemas.microsoft.com/office/drawing/2014/main" val="991390409"/>
                    </a:ext>
                  </a:extLst>
                </a:gridCol>
                <a:gridCol w="3213518">
                  <a:extLst>
                    <a:ext uri="{9D8B030D-6E8A-4147-A177-3AD203B41FA5}">
                      <a16:colId xmlns:a16="http://schemas.microsoft.com/office/drawing/2014/main" val="1171922830"/>
                    </a:ext>
                  </a:extLst>
                </a:gridCol>
              </a:tblGrid>
              <a:tr h="180535">
                <a:tc>
                  <a:txBody>
                    <a:bodyPr/>
                    <a:lstStyle/>
                    <a:p>
                      <a:pPr>
                        <a:spcAft>
                          <a:spcPts val="0"/>
                        </a:spcAft>
                      </a:pPr>
                      <a:r>
                        <a:rPr lang="en-GB" sz="1100">
                          <a:effectLst/>
                        </a:rPr>
                        <a:t>A CHILD BORN ON OR BETWEEN</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100">
                          <a:effectLst/>
                        </a:rPr>
                        <a:t>WILL BECOME ELIGIBLE FOR A FREE PLACE FROM</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53377527"/>
                  </a:ext>
                </a:extLst>
              </a:tr>
              <a:tr h="361070">
                <a:tc>
                  <a:txBody>
                    <a:bodyPr/>
                    <a:lstStyle/>
                    <a:p>
                      <a:pPr>
                        <a:spcAft>
                          <a:spcPts val="0"/>
                        </a:spcAft>
                      </a:pPr>
                      <a:r>
                        <a:rPr lang="en-GB" sz="1100" dirty="0">
                          <a:effectLst/>
                        </a:rPr>
                        <a:t>1</a:t>
                      </a:r>
                      <a:r>
                        <a:rPr lang="en-GB" sz="1100" baseline="30000" dirty="0">
                          <a:effectLst/>
                        </a:rPr>
                        <a:t>st</a:t>
                      </a:r>
                      <a:r>
                        <a:rPr lang="en-GB" sz="1100" dirty="0">
                          <a:effectLst/>
                        </a:rPr>
                        <a:t> April and 31</a:t>
                      </a:r>
                      <a:r>
                        <a:rPr lang="en-GB" sz="1100" baseline="30000" dirty="0">
                          <a:effectLst/>
                        </a:rPr>
                        <a:t>st</a:t>
                      </a:r>
                      <a:r>
                        <a:rPr lang="en-GB" sz="1100" dirty="0">
                          <a:effectLst/>
                        </a:rPr>
                        <a:t> August</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100" dirty="0">
                          <a:effectLst/>
                        </a:rPr>
                        <a:t>Start of term 1, in September, following their 2</a:t>
                      </a:r>
                      <a:r>
                        <a:rPr lang="en-GB" sz="1100" baseline="30000" dirty="0">
                          <a:effectLst/>
                        </a:rPr>
                        <a:t>nd</a:t>
                      </a:r>
                      <a:r>
                        <a:rPr lang="en-GB" sz="1100" dirty="0">
                          <a:effectLst/>
                        </a:rPr>
                        <a:t>/3</a:t>
                      </a:r>
                      <a:r>
                        <a:rPr lang="en-GB" sz="1100" baseline="30000" dirty="0">
                          <a:effectLst/>
                        </a:rPr>
                        <a:t>rd</a:t>
                      </a:r>
                      <a:r>
                        <a:rPr lang="en-GB" sz="1100" dirty="0">
                          <a:effectLst/>
                        </a:rPr>
                        <a:t> birthday</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35106648"/>
                  </a:ext>
                </a:extLst>
              </a:tr>
              <a:tr h="361070">
                <a:tc>
                  <a:txBody>
                    <a:bodyPr/>
                    <a:lstStyle/>
                    <a:p>
                      <a:pPr>
                        <a:spcAft>
                          <a:spcPts val="0"/>
                        </a:spcAft>
                      </a:pPr>
                      <a:r>
                        <a:rPr lang="en-GB" sz="1100" dirty="0">
                          <a:effectLst/>
                        </a:rPr>
                        <a:t>1</a:t>
                      </a:r>
                      <a:r>
                        <a:rPr lang="en-GB" sz="1100" baseline="30000" dirty="0">
                          <a:effectLst/>
                        </a:rPr>
                        <a:t>st</a:t>
                      </a:r>
                      <a:r>
                        <a:rPr lang="en-GB" sz="1100" dirty="0">
                          <a:effectLst/>
                        </a:rPr>
                        <a:t> September and 31</a:t>
                      </a:r>
                      <a:r>
                        <a:rPr lang="en-GB" sz="1100" baseline="30000" dirty="0">
                          <a:effectLst/>
                        </a:rPr>
                        <a:t>st</a:t>
                      </a:r>
                      <a:r>
                        <a:rPr lang="en-GB" sz="1100" dirty="0">
                          <a:effectLst/>
                        </a:rPr>
                        <a:t> December</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100" dirty="0">
                          <a:effectLst/>
                        </a:rPr>
                        <a:t>Start of term 3, in January, following their 2</a:t>
                      </a:r>
                      <a:r>
                        <a:rPr lang="en-GB" sz="1100" baseline="30000" dirty="0">
                          <a:effectLst/>
                        </a:rPr>
                        <a:t>nd</a:t>
                      </a:r>
                      <a:r>
                        <a:rPr lang="en-GB" sz="1100" dirty="0">
                          <a:effectLst/>
                        </a:rPr>
                        <a:t>/3</a:t>
                      </a:r>
                      <a:r>
                        <a:rPr lang="en-GB" sz="1100" baseline="30000" dirty="0">
                          <a:effectLst/>
                        </a:rPr>
                        <a:t>rd</a:t>
                      </a:r>
                      <a:r>
                        <a:rPr lang="en-GB" sz="1100" dirty="0">
                          <a:effectLst/>
                        </a:rPr>
                        <a:t> birthday</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6008655"/>
                  </a:ext>
                </a:extLst>
              </a:tr>
              <a:tr h="377483">
                <a:tc>
                  <a:txBody>
                    <a:bodyPr/>
                    <a:lstStyle/>
                    <a:p>
                      <a:pPr>
                        <a:spcAft>
                          <a:spcPts val="0"/>
                        </a:spcAft>
                      </a:pPr>
                      <a:r>
                        <a:rPr lang="en-GB" sz="1100" dirty="0">
                          <a:effectLst/>
                        </a:rPr>
                        <a:t>1</a:t>
                      </a:r>
                      <a:r>
                        <a:rPr lang="en-GB" sz="1100" baseline="30000" dirty="0">
                          <a:effectLst/>
                        </a:rPr>
                        <a:t>st</a:t>
                      </a:r>
                      <a:r>
                        <a:rPr lang="en-GB" sz="1100" dirty="0">
                          <a:effectLst/>
                        </a:rPr>
                        <a:t> January and 31</a:t>
                      </a:r>
                      <a:r>
                        <a:rPr lang="en-GB" sz="1100" baseline="30000" dirty="0">
                          <a:effectLst/>
                        </a:rPr>
                        <a:t>st</a:t>
                      </a:r>
                      <a:r>
                        <a:rPr lang="en-GB" sz="1100" dirty="0">
                          <a:effectLst/>
                        </a:rPr>
                        <a:t> March</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100" dirty="0">
                          <a:effectLst/>
                        </a:rPr>
                        <a:t>Start of term 5, in April, following their 2</a:t>
                      </a:r>
                      <a:r>
                        <a:rPr lang="en-GB" sz="1100" baseline="30000" dirty="0">
                          <a:effectLst/>
                        </a:rPr>
                        <a:t>nd</a:t>
                      </a:r>
                      <a:r>
                        <a:rPr lang="en-GB" sz="1100" dirty="0">
                          <a:effectLst/>
                        </a:rPr>
                        <a:t>/3</a:t>
                      </a:r>
                      <a:r>
                        <a:rPr lang="en-GB" sz="1100" baseline="30000" dirty="0">
                          <a:effectLst/>
                        </a:rPr>
                        <a:t>rd</a:t>
                      </a:r>
                      <a:r>
                        <a:rPr lang="en-GB" sz="1100" dirty="0">
                          <a:effectLst/>
                        </a:rPr>
                        <a:t> birthday</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22775386"/>
                  </a:ext>
                </a:extLst>
              </a:tr>
            </a:tbl>
          </a:graphicData>
        </a:graphic>
      </p:graphicFrame>
      <p:graphicFrame>
        <p:nvGraphicFramePr>
          <p:cNvPr id="4" name="Table 3">
            <a:extLst>
              <a:ext uri="{FF2B5EF4-FFF2-40B4-BE49-F238E27FC236}">
                <a16:creationId xmlns:a16="http://schemas.microsoft.com/office/drawing/2014/main" id="{7EB3D5BB-E6E3-3F46-A0CE-DD34989C2677}"/>
              </a:ext>
            </a:extLst>
          </p:cNvPr>
          <p:cNvGraphicFramePr>
            <a:graphicFrameLocks noGrp="1"/>
          </p:cNvGraphicFramePr>
          <p:nvPr>
            <p:extLst>
              <p:ext uri="{D42A27DB-BD31-4B8C-83A1-F6EECF244321}">
                <p14:modId xmlns:p14="http://schemas.microsoft.com/office/powerpoint/2010/main" val="2329815656"/>
              </p:ext>
            </p:extLst>
          </p:nvPr>
        </p:nvGraphicFramePr>
        <p:xfrm>
          <a:off x="290508" y="3205074"/>
          <a:ext cx="6095994" cy="1312038"/>
        </p:xfrm>
        <a:graphic>
          <a:graphicData uri="http://schemas.openxmlformats.org/drawingml/2006/table">
            <a:tbl>
              <a:tblPr>
                <a:tableStyleId>{5C22544A-7EE6-4342-B048-85BDC9FD1C3A}</a:tableStyleId>
              </a:tblPr>
              <a:tblGrid>
                <a:gridCol w="4295780">
                  <a:extLst>
                    <a:ext uri="{9D8B030D-6E8A-4147-A177-3AD203B41FA5}">
                      <a16:colId xmlns:a16="http://schemas.microsoft.com/office/drawing/2014/main" val="448371564"/>
                    </a:ext>
                  </a:extLst>
                </a:gridCol>
                <a:gridCol w="1800214">
                  <a:extLst>
                    <a:ext uri="{9D8B030D-6E8A-4147-A177-3AD203B41FA5}">
                      <a16:colId xmlns:a16="http://schemas.microsoft.com/office/drawing/2014/main" val="1554629482"/>
                    </a:ext>
                  </a:extLst>
                </a:gridCol>
              </a:tblGrid>
              <a:tr h="175260">
                <a:tc>
                  <a:txBody>
                    <a:bodyPr/>
                    <a:lstStyle/>
                    <a:p>
                      <a:pPr>
                        <a:lnSpc>
                          <a:spcPct val="150000"/>
                        </a:lnSpc>
                        <a:spcAft>
                          <a:spcPts val="0"/>
                        </a:spcAft>
                      </a:pPr>
                      <a:r>
                        <a:rPr lang="en-GB" sz="1000" b="0" dirty="0">
                          <a:effectLst/>
                          <a:latin typeface="Cavolini" panose="03000502040302020204" pitchFamily="66" charset="0"/>
                          <a:cs typeface="Cavolini" panose="03000502040302020204" pitchFamily="66" charset="0"/>
                        </a:rPr>
                        <a:t>Full Day in Conker Class Tuesday 9am – 3pm </a:t>
                      </a:r>
                    </a:p>
                    <a:p>
                      <a:pPr>
                        <a:lnSpc>
                          <a:spcPct val="150000"/>
                        </a:lnSpc>
                        <a:spcAft>
                          <a:spcPts val="0"/>
                        </a:spcAft>
                      </a:pPr>
                      <a:r>
                        <a:rPr lang="en-GB" sz="1000" b="0" dirty="0">
                          <a:effectLst/>
                          <a:latin typeface="Cavolini" panose="03000502040302020204" pitchFamily="66" charset="0"/>
                          <a:cs typeface="Cavolini" panose="03000502040302020204" pitchFamily="66" charset="0"/>
                        </a:rPr>
                        <a:t>Full Day in Acorn Class Thursday 9:30 – 3:30pm                              </a:t>
                      </a:r>
                      <a:endParaRPr lang="en-GB" sz="1000" b="0" dirty="0">
                        <a:effectLst/>
                        <a:latin typeface="Cavolini" panose="03000502040302020204" pitchFamily="66" charset="0"/>
                        <a:ea typeface="Times New Roman" panose="02020603050405020304" pitchFamily="18" charset="0"/>
                        <a:cs typeface="Cavolini" panose="03000502040302020204" pitchFamily="66" charset="0"/>
                      </a:endParaRPr>
                    </a:p>
                  </a:txBody>
                  <a:tcPr marL="68580" marR="68580" marT="0" marB="0"/>
                </a:tc>
                <a:tc>
                  <a:txBody>
                    <a:bodyPr/>
                    <a:lstStyle/>
                    <a:p>
                      <a:pPr>
                        <a:spcAft>
                          <a:spcPts val="0"/>
                        </a:spcAft>
                      </a:pPr>
                      <a:r>
                        <a:rPr lang="en-GB" sz="1000" dirty="0">
                          <a:effectLst/>
                          <a:latin typeface="Cavolini" panose="03000502040302020204" pitchFamily="66" charset="0"/>
                          <a:cs typeface="Cavolini" panose="03000502040302020204" pitchFamily="66" charset="0"/>
                        </a:rPr>
                        <a:t>6 hours free</a:t>
                      </a:r>
                      <a:endParaRPr lang="en-GB" sz="1000" dirty="0">
                        <a:effectLst/>
                        <a:latin typeface="Cavolini" panose="03000502040302020204" pitchFamily="66" charset="0"/>
                        <a:ea typeface="Times New Roman" panose="02020603050405020304" pitchFamily="18" charset="0"/>
                        <a:cs typeface="Cavolini" panose="03000502040302020204" pitchFamily="66" charset="0"/>
                      </a:endParaRPr>
                    </a:p>
                  </a:txBody>
                  <a:tcPr marL="68580" marR="68580" marT="0" marB="0"/>
                </a:tc>
                <a:extLst>
                  <a:ext uri="{0D108BD9-81ED-4DB2-BD59-A6C34878D82A}">
                    <a16:rowId xmlns:a16="http://schemas.microsoft.com/office/drawing/2014/main" val="2312498020"/>
                  </a:ext>
                </a:extLst>
              </a:tr>
              <a:tr h="274320">
                <a:tc>
                  <a:txBody>
                    <a:bodyPr/>
                    <a:lstStyle/>
                    <a:p>
                      <a:pPr>
                        <a:lnSpc>
                          <a:spcPct val="150000"/>
                        </a:lnSpc>
                        <a:spcAft>
                          <a:spcPts val="0"/>
                        </a:spcAft>
                      </a:pPr>
                      <a:r>
                        <a:rPr lang="en-GB" sz="1000" b="0" dirty="0">
                          <a:effectLst/>
                          <a:latin typeface="Cavolini" panose="03000502040302020204" pitchFamily="66" charset="0"/>
                          <a:cs typeface="Cavolini" panose="03000502040302020204" pitchFamily="66" charset="0"/>
                        </a:rPr>
                        <a:t>Morning Session Conker Class -  9am – 12pm</a:t>
                      </a:r>
                    </a:p>
                    <a:p>
                      <a:pPr>
                        <a:lnSpc>
                          <a:spcPct val="150000"/>
                        </a:lnSpc>
                        <a:spcAft>
                          <a:spcPts val="0"/>
                        </a:spcAft>
                      </a:pPr>
                      <a:r>
                        <a:rPr lang="en-GB" sz="1000" b="0" dirty="0">
                          <a:effectLst/>
                          <a:latin typeface="Cavolini" panose="03000502040302020204" pitchFamily="66" charset="0"/>
                          <a:ea typeface="Times New Roman" panose="02020603050405020304" pitchFamily="18" charset="0"/>
                          <a:cs typeface="Cavolini" panose="03000502040302020204" pitchFamily="66" charset="0"/>
                        </a:rPr>
                        <a:t>Morning Session Acorn Class – 9:30am – 12:30</a:t>
                      </a:r>
                    </a:p>
                  </a:txBody>
                  <a:tcPr marL="68580" marR="68580" marT="0" marB="0"/>
                </a:tc>
                <a:tc>
                  <a:txBody>
                    <a:bodyPr/>
                    <a:lstStyle/>
                    <a:p>
                      <a:pPr>
                        <a:spcAft>
                          <a:spcPts val="0"/>
                        </a:spcAft>
                      </a:pPr>
                      <a:r>
                        <a:rPr lang="en-GB" sz="1000" dirty="0">
                          <a:effectLst/>
                          <a:latin typeface="Cavolini" panose="03000502040302020204" pitchFamily="66" charset="0"/>
                          <a:cs typeface="Cavolini" panose="03000502040302020204" pitchFamily="66" charset="0"/>
                        </a:rPr>
                        <a:t>3 hours free </a:t>
                      </a:r>
                      <a:endParaRPr lang="en-GB" sz="1000" dirty="0">
                        <a:effectLst/>
                        <a:latin typeface="Cavolini" panose="03000502040302020204" pitchFamily="66" charset="0"/>
                        <a:ea typeface="Times New Roman" panose="02020603050405020304" pitchFamily="18" charset="0"/>
                        <a:cs typeface="Cavolini" panose="03000502040302020204" pitchFamily="66" charset="0"/>
                      </a:endParaRPr>
                    </a:p>
                  </a:txBody>
                  <a:tcPr marL="68580" marR="68580" marT="0" marB="0"/>
                </a:tc>
                <a:extLst>
                  <a:ext uri="{0D108BD9-81ED-4DB2-BD59-A6C34878D82A}">
                    <a16:rowId xmlns:a16="http://schemas.microsoft.com/office/drawing/2014/main" val="281874698"/>
                  </a:ext>
                </a:extLst>
              </a:tr>
              <a:tr h="220980">
                <a:tc>
                  <a:txBody>
                    <a:bodyPr/>
                    <a:lstStyle/>
                    <a:p>
                      <a:pPr>
                        <a:lnSpc>
                          <a:spcPct val="150000"/>
                        </a:lnSpc>
                        <a:spcAft>
                          <a:spcPts val="0"/>
                        </a:spcAft>
                      </a:pPr>
                      <a:r>
                        <a:rPr lang="en-GB" sz="1000" b="0" dirty="0">
                          <a:effectLst/>
                          <a:latin typeface="Cavolini" panose="03000502040302020204" pitchFamily="66" charset="0"/>
                          <a:cs typeface="Cavolini" panose="03000502040302020204" pitchFamily="66" charset="0"/>
                        </a:rPr>
                        <a:t>Afternoon Session – 12pm – 3pm</a:t>
                      </a:r>
                      <a:endParaRPr lang="en-GB" sz="1000" b="0" dirty="0">
                        <a:effectLst/>
                        <a:latin typeface="Cavolini" panose="03000502040302020204" pitchFamily="66" charset="0"/>
                        <a:ea typeface="Times New Roman" panose="02020603050405020304" pitchFamily="18" charset="0"/>
                        <a:cs typeface="Cavolini" panose="03000502040302020204" pitchFamily="66" charset="0"/>
                      </a:endParaRPr>
                    </a:p>
                  </a:txBody>
                  <a:tcPr marL="68580" marR="68580" marT="0" marB="0"/>
                </a:tc>
                <a:tc>
                  <a:txBody>
                    <a:bodyPr/>
                    <a:lstStyle/>
                    <a:p>
                      <a:pPr>
                        <a:spcAft>
                          <a:spcPts val="0"/>
                        </a:spcAft>
                      </a:pPr>
                      <a:r>
                        <a:rPr lang="en-GB" sz="1000" dirty="0">
                          <a:effectLst/>
                          <a:latin typeface="Cavolini" panose="03000502040302020204" pitchFamily="66" charset="0"/>
                          <a:cs typeface="Cavolini" panose="03000502040302020204" pitchFamily="66" charset="0"/>
                        </a:rPr>
                        <a:t>3 hours free </a:t>
                      </a:r>
                      <a:endParaRPr lang="en-GB" sz="1000" dirty="0">
                        <a:effectLst/>
                        <a:latin typeface="Cavolini" panose="03000502040302020204" pitchFamily="66" charset="0"/>
                        <a:ea typeface="Times New Roman" panose="02020603050405020304" pitchFamily="18" charset="0"/>
                        <a:cs typeface="Cavolini" panose="03000502040302020204" pitchFamily="66" charset="0"/>
                      </a:endParaRPr>
                    </a:p>
                  </a:txBody>
                  <a:tcPr marL="68580" marR="68580" marT="0" marB="0"/>
                </a:tc>
                <a:extLst>
                  <a:ext uri="{0D108BD9-81ED-4DB2-BD59-A6C34878D82A}">
                    <a16:rowId xmlns:a16="http://schemas.microsoft.com/office/drawing/2014/main" val="3970200424"/>
                  </a:ext>
                </a:extLst>
              </a:tr>
              <a:tr h="220980">
                <a:tc>
                  <a:txBody>
                    <a:bodyPr/>
                    <a:lstStyle/>
                    <a:p>
                      <a:pPr>
                        <a:lnSpc>
                          <a:spcPct val="150000"/>
                        </a:lnSpc>
                        <a:spcAft>
                          <a:spcPts val="0"/>
                        </a:spcAft>
                      </a:pPr>
                      <a:r>
                        <a:rPr lang="en-GB" sz="1000" b="0" dirty="0">
                          <a:effectLst/>
                          <a:latin typeface="Cavolini" panose="03000502040302020204" pitchFamily="66" charset="0"/>
                          <a:cs typeface="Cavolini" panose="03000502040302020204" pitchFamily="66" charset="0"/>
                        </a:rPr>
                        <a:t>Lunch Club 12pm -1pm (Tuesday and Thursday)</a:t>
                      </a:r>
                      <a:endParaRPr lang="en-GB" sz="1000" b="0" dirty="0">
                        <a:effectLst/>
                        <a:latin typeface="Cavolini" panose="03000502040302020204" pitchFamily="66" charset="0"/>
                        <a:ea typeface="Times New Roman" panose="02020603050405020304" pitchFamily="18" charset="0"/>
                        <a:cs typeface="Cavolini" panose="03000502040302020204" pitchFamily="66" charset="0"/>
                      </a:endParaRPr>
                    </a:p>
                  </a:txBody>
                  <a:tcPr marL="68580" marR="68580" marT="0" marB="0"/>
                </a:tc>
                <a:tc>
                  <a:txBody>
                    <a:bodyPr/>
                    <a:lstStyle/>
                    <a:p>
                      <a:pPr>
                        <a:spcAft>
                          <a:spcPts val="0"/>
                        </a:spcAft>
                      </a:pPr>
                      <a:r>
                        <a:rPr lang="en-GB" sz="1000" dirty="0">
                          <a:effectLst/>
                          <a:latin typeface="Cavolini" panose="03000502040302020204" pitchFamily="66" charset="0"/>
                          <a:cs typeface="Cavolini" panose="03000502040302020204" pitchFamily="66" charset="0"/>
                        </a:rPr>
                        <a:t>£2.50 payable weekly</a:t>
                      </a:r>
                      <a:endParaRPr lang="en-GB" sz="1000" dirty="0">
                        <a:effectLst/>
                        <a:latin typeface="Cavolini" panose="03000502040302020204" pitchFamily="66" charset="0"/>
                        <a:ea typeface="Times New Roman" panose="02020603050405020304" pitchFamily="18" charset="0"/>
                        <a:cs typeface="Cavolini" panose="03000502040302020204" pitchFamily="66" charset="0"/>
                      </a:endParaRPr>
                    </a:p>
                  </a:txBody>
                  <a:tcPr marL="68580" marR="68580" marT="0" marB="0"/>
                </a:tc>
                <a:extLst>
                  <a:ext uri="{0D108BD9-81ED-4DB2-BD59-A6C34878D82A}">
                    <a16:rowId xmlns:a16="http://schemas.microsoft.com/office/drawing/2014/main" val="190576453"/>
                  </a:ext>
                </a:extLst>
              </a:tr>
            </a:tbl>
          </a:graphicData>
        </a:graphic>
      </p:graphicFrame>
      <p:sp>
        <p:nvSpPr>
          <p:cNvPr id="5" name="Rectangle 1">
            <a:extLst>
              <a:ext uri="{FF2B5EF4-FFF2-40B4-BE49-F238E27FC236}">
                <a16:creationId xmlns:a16="http://schemas.microsoft.com/office/drawing/2014/main" id="{9F2B908C-7D76-2A48-BB00-7D7B6CB6E70D}"/>
              </a:ext>
            </a:extLst>
          </p:cNvPr>
          <p:cNvSpPr>
            <a:spLocks noChangeArrowheads="1"/>
          </p:cNvSpPr>
          <p:nvPr/>
        </p:nvSpPr>
        <p:spPr bwMode="auto">
          <a:xfrm>
            <a:off x="276220" y="220429"/>
            <a:ext cx="7364368" cy="641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orbel" panose="020B0503020204020204" pitchFamily="34" charset="0"/>
                <a:ea typeface="Times New Roman" panose="02020603050405020304" pitchFamily="18" charset="0"/>
                <a:cs typeface="Arial" panose="020B0604020202020204" pitchFamily="34" charset="0"/>
              </a:rPr>
              <a:t>All children become eligible for Free Early Education the term after they become 3. Some 2 year old children may also be eligible for funding.  Parents/</a:t>
            </a:r>
            <a:r>
              <a:rPr kumimoji="0" lang="en-US" altLang="en-US" sz="1100" b="0" i="0" u="none" strike="noStrike" cap="none" normalizeH="0" baseline="0" dirty="0" err="1">
                <a:ln>
                  <a:noFill/>
                </a:ln>
                <a:solidFill>
                  <a:schemeClr val="tx1"/>
                </a:solidFill>
                <a:effectLst/>
                <a:latin typeface="Corbel" panose="020B0503020204020204" pitchFamily="34" charset="0"/>
                <a:ea typeface="Times New Roman" panose="02020603050405020304" pitchFamily="18" charset="0"/>
                <a:cs typeface="Arial" panose="020B0604020202020204" pitchFamily="34" charset="0"/>
              </a:rPr>
              <a:t>carers</a:t>
            </a:r>
            <a:r>
              <a:rPr kumimoji="0" lang="en-US" altLang="en-US" sz="1100" b="0" i="0" u="none" strike="noStrike" cap="none" normalizeH="0" baseline="0" dirty="0">
                <a:ln>
                  <a:noFill/>
                </a:ln>
                <a:solidFill>
                  <a:schemeClr val="tx1"/>
                </a:solidFill>
                <a:effectLst/>
                <a:latin typeface="Corbel" panose="020B0503020204020204" pitchFamily="34" charset="0"/>
                <a:ea typeface="Times New Roman" panose="02020603050405020304" pitchFamily="18" charset="0"/>
                <a:cs typeface="Arial" panose="020B0604020202020204" pitchFamily="34" charset="0"/>
              </a:rPr>
              <a:t> are asked to check with the manager to find out if their child qualifies.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orbel" panose="020B0503020204020204" pitchFamily="34" charset="0"/>
                <a:ea typeface="Times New Roman" panose="02020603050405020304" pitchFamily="18" charset="0"/>
                <a:cs typeface="Arial" panose="020B0604020202020204" pitchFamily="34" charset="0"/>
              </a:rPr>
              <a:t>A child is</a:t>
            </a:r>
            <a:r>
              <a:rPr kumimoji="0" lang="en-US" altLang="en-US" sz="1100" b="1" i="0" u="none" strike="noStrike" cap="none" normalizeH="0" baseline="0" dirty="0">
                <a:ln>
                  <a:noFill/>
                </a:ln>
                <a:solidFill>
                  <a:schemeClr val="tx1"/>
                </a:solidFill>
                <a:effectLst/>
                <a:latin typeface="Corbel" panose="020B0503020204020204"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a:ln>
                  <a:noFill/>
                </a:ln>
                <a:solidFill>
                  <a:schemeClr val="tx1"/>
                </a:solidFill>
                <a:effectLst/>
                <a:latin typeface="Corbel" panose="020B0503020204020204" pitchFamily="34" charset="0"/>
                <a:ea typeface="Times New Roman" panose="02020603050405020304" pitchFamily="18" charset="0"/>
                <a:cs typeface="Arial" panose="020B0604020202020204" pitchFamily="34" charset="0"/>
              </a:rPr>
              <a:t>eligible for FEE at the start of the term after their second (if eligible), or third birthday in line with the Department for Education table below:</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100" dirty="0">
              <a:latin typeface="Corbel" panose="020B0503020204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100" dirty="0">
              <a:latin typeface="Corbel" panose="020B0503020204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Corbel" panose="020B0503020204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latin typeface="Corbel" panose="020B0503020204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Corbel" panose="020B0503020204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latin typeface="Corbel" panose="020B0503020204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Corbel" panose="020B0503020204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100" b="1" dirty="0">
              <a:latin typeface="Corbel" panose="020B0503020204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orbel" panose="020B0503020204020204" pitchFamily="34" charset="0"/>
                <a:ea typeface="Calibri" panose="020F0502020204030204" pitchFamily="34" charset="0"/>
                <a:cs typeface="Arial" panose="020B0604020202020204" pitchFamily="34" charset="0"/>
              </a:rPr>
              <a:t>Each child will be funded to a maximum of 15 or 22 hours per week over a minimum of 2 days. No session is to be longer than 10 hours per day or shorter than 2.5 hours per day for 38 weeks per year.</a:t>
            </a:r>
            <a:endParaRPr kumimoji="0" lang="en-US" alt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orbel" panose="020B0503020204020204" pitchFamily="34" charset="0"/>
                <a:ea typeface="Calibri" panose="020F0502020204030204" pitchFamily="34" charset="0"/>
                <a:cs typeface="Arial" panose="020B0604020202020204" pitchFamily="34" charset="0"/>
              </a:rPr>
              <a:t>At this pre-school the FEE / ExFee / FF2 hours are offered in the following formats.</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100" dirty="0">
              <a:latin typeface="Corbel" panose="020B0503020204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Corbel" panose="020B0503020204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Corbel" panose="020B0503020204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latin typeface="Corbel" panose="020B0503020204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latin typeface="Corbel" panose="020B0503020204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Corbel" panose="020B0503020204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latin typeface="Corbel" panose="020B0503020204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Corbel" panose="020B0503020204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latin typeface="Corbel" panose="020B0503020204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Corbel" panose="020B0503020204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200" b="1" dirty="0">
                <a:solidFill>
                  <a:srgbClr val="7030A0"/>
                </a:solidFill>
                <a:latin typeface="Corbel" panose="020B0503020204020204" pitchFamily="34" charset="0"/>
                <a:ea typeface="Calibri" panose="020F0502020204030204" pitchFamily="34" charset="0"/>
                <a:cs typeface="Arial" panose="020B0604020202020204" pitchFamily="34" charset="0"/>
              </a:rPr>
              <a:t>Children may only access one full day using their Government funding e.g. Tuesday all day or Thursday all day. If you wish your child to attend an additional afternoon this will be invoiced at the non-funded rate.</a:t>
            </a:r>
            <a:endParaRPr kumimoji="0" lang="en-US" altLang="en-US" sz="1200" b="1" i="0" u="none" strike="noStrike" cap="none" normalizeH="0" baseline="0" dirty="0">
              <a:ln>
                <a:noFill/>
              </a:ln>
              <a:solidFill>
                <a:srgbClr val="7030A0"/>
              </a:solidFill>
              <a:effectLst/>
              <a:latin typeface="Corbel" panose="020B0503020204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orbel" panose="020B0503020204020204" pitchFamily="34" charset="0"/>
                <a:ea typeface="Calibri" panose="020F0502020204030204" pitchFamily="34" charset="0"/>
                <a:cs typeface="Arial" panose="020B0604020202020204" pitchFamily="34" charset="0"/>
              </a:rPr>
              <a:t>Children attending non-funded days/sessions in addition to their FEE / FF2 will be charged at our current rates as shown in the table on page 1. You will be invoiced in the usual way showing how many free hours your child is receiving in that period and what the additional charges are. </a:t>
            </a:r>
            <a:endParaRPr kumimoji="0" lang="en-US" alt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orbel" panose="020B0503020204020204" pitchFamily="34" charset="0"/>
                <a:ea typeface="Times New Roman" panose="02020603050405020304" pitchFamily="18" charset="0"/>
                <a:cs typeface="Arial" panose="020B0604020202020204" pitchFamily="34" charset="0"/>
              </a:rPr>
              <a:t>Please note that the FEE / ExFee can be split between 2 providers up to a maximum of 15 hours. Current COVID-19 states that this is not recommended.</a:t>
            </a:r>
            <a:endParaRPr kumimoji="0" lang="en-US" altLang="en-US"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orbel" panose="020B0503020204020204" pitchFamily="34" charset="0"/>
                <a:ea typeface="Times New Roman" panose="02020603050405020304" pitchFamily="18" charset="0"/>
                <a:cs typeface="Arial" panose="020B0604020202020204" pitchFamily="34" charset="0"/>
              </a:rPr>
              <a:t>If you require further information, contact: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orbel" panose="020B0503020204020204" pitchFamily="34" charset="0"/>
                <a:ea typeface="Times New Roman" panose="02020603050405020304" pitchFamily="18" charset="0"/>
                <a:cs typeface="Arial" panose="020B0604020202020204" pitchFamily="34" charset="0"/>
              </a:rPr>
              <a:t>Anna Hackett or Jo Gunne on 07872536936 or via </a:t>
            </a:r>
            <a:r>
              <a:rPr kumimoji="0" lang="en-US" altLang="en-US" sz="1100" b="0" i="0" u="none" strike="noStrike" cap="none" normalizeH="0" baseline="0" dirty="0">
                <a:ln>
                  <a:noFill/>
                </a:ln>
                <a:solidFill>
                  <a:schemeClr val="tx1"/>
                </a:solidFill>
                <a:effectLst/>
                <a:latin typeface="Corbel" panose="020B0503020204020204" pitchFamily="34" charset="0"/>
                <a:ea typeface="Times New Roman" panose="02020603050405020304" pitchFamily="18" charset="0"/>
                <a:cs typeface="Arial" panose="020B0604020202020204" pitchFamily="34" charset="0"/>
                <a:hlinkClick r:id="rId2"/>
              </a:rPr>
              <a:t>hello@treetops-preschool.org.uk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9C728296-A421-564C-9A8F-00695E7D68AE}"/>
              </a:ext>
            </a:extLst>
          </p:cNvPr>
          <p:cNvSpPr/>
          <p:nvPr/>
        </p:nvSpPr>
        <p:spPr>
          <a:xfrm>
            <a:off x="7812031" y="535899"/>
            <a:ext cx="4274761"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200" b="1" dirty="0">
                <a:latin typeface="Cavolini" panose="03000502040302020204" pitchFamily="66" charset="0"/>
                <a:cs typeface="Cavolini" panose="03000502040302020204" pitchFamily="66" charset="0"/>
              </a:rPr>
              <a:t>Conker Class sessions</a:t>
            </a:r>
          </a:p>
          <a:p>
            <a:endParaRPr lang="en-US" sz="1200" dirty="0">
              <a:latin typeface="Cavolini" panose="03000502040302020204" pitchFamily="66" charset="0"/>
              <a:cs typeface="Cavolini" panose="03000502040302020204" pitchFamily="66" charset="0"/>
            </a:endParaRPr>
          </a:p>
          <a:p>
            <a:r>
              <a:rPr lang="en-US" sz="1200" dirty="0">
                <a:latin typeface="Cavolini" panose="03000502040302020204" pitchFamily="66" charset="0"/>
                <a:cs typeface="Cavolini" panose="03000502040302020204" pitchFamily="66" charset="0"/>
              </a:rPr>
              <a:t>Monday 9-12</a:t>
            </a:r>
          </a:p>
          <a:p>
            <a:endParaRPr lang="en-US" sz="1200" dirty="0">
              <a:latin typeface="Cavolini" panose="03000502040302020204" pitchFamily="66" charset="0"/>
              <a:cs typeface="Cavolini" panose="03000502040302020204" pitchFamily="66" charset="0"/>
            </a:endParaRPr>
          </a:p>
          <a:p>
            <a:r>
              <a:rPr lang="en-US" sz="1200" dirty="0">
                <a:latin typeface="Cavolini" panose="03000502040302020204" pitchFamily="66" charset="0"/>
                <a:cs typeface="Cavolini" panose="03000502040302020204" pitchFamily="66" charset="0"/>
              </a:rPr>
              <a:t>Tuesday 9-12 or 9-1</a:t>
            </a:r>
            <a:r>
              <a:rPr lang="en-US" sz="1200" dirty="0">
                <a:solidFill>
                  <a:srgbClr val="0070C0"/>
                </a:solidFill>
                <a:latin typeface="Cavolini" panose="03000502040302020204" pitchFamily="66" charset="0"/>
                <a:cs typeface="Cavolini" panose="03000502040302020204" pitchFamily="66" charset="0"/>
              </a:rPr>
              <a:t>*</a:t>
            </a:r>
            <a:r>
              <a:rPr lang="en-US" sz="1200" dirty="0">
                <a:latin typeface="Cavolini" panose="03000502040302020204" pitchFamily="66" charset="0"/>
                <a:cs typeface="Cavolini" panose="03000502040302020204" pitchFamily="66" charset="0"/>
              </a:rPr>
              <a:t> or 9-3</a:t>
            </a:r>
          </a:p>
          <a:p>
            <a:r>
              <a:rPr lang="en-US" sz="1200" i="1" dirty="0">
                <a:solidFill>
                  <a:srgbClr val="0070C0"/>
                </a:solidFill>
                <a:latin typeface="Cavolini" panose="03000502040302020204" pitchFamily="66" charset="0"/>
                <a:cs typeface="Cavolini" panose="03000502040302020204" pitchFamily="66" charset="0"/>
              </a:rPr>
              <a:t>(* Option here to stay for lunch - £2.50)</a:t>
            </a:r>
          </a:p>
          <a:p>
            <a:endParaRPr lang="en-US" sz="1200" dirty="0">
              <a:latin typeface="Cavolini" panose="03000502040302020204" pitchFamily="66" charset="0"/>
              <a:cs typeface="Cavolini" panose="03000502040302020204" pitchFamily="66" charset="0"/>
            </a:endParaRPr>
          </a:p>
          <a:p>
            <a:r>
              <a:rPr lang="en-US" sz="1200" dirty="0">
                <a:latin typeface="Cavolini" panose="03000502040302020204" pitchFamily="66" charset="0"/>
                <a:cs typeface="Cavolini" panose="03000502040302020204" pitchFamily="66" charset="0"/>
              </a:rPr>
              <a:t>Wednesday 9-12</a:t>
            </a:r>
          </a:p>
          <a:p>
            <a:endParaRPr lang="en-US" sz="1200" dirty="0">
              <a:latin typeface="Cavolini" panose="03000502040302020204" pitchFamily="66" charset="0"/>
              <a:cs typeface="Cavolini" panose="03000502040302020204" pitchFamily="66" charset="0"/>
            </a:endParaRPr>
          </a:p>
          <a:p>
            <a:r>
              <a:rPr lang="en-US" sz="1200" dirty="0">
                <a:latin typeface="Cavolini" panose="03000502040302020204" pitchFamily="66" charset="0"/>
                <a:cs typeface="Cavolini" panose="03000502040302020204" pitchFamily="66" charset="0"/>
              </a:rPr>
              <a:t>Thursday 9-12 or 9-1</a:t>
            </a:r>
            <a:r>
              <a:rPr lang="en-US" sz="1200" dirty="0">
                <a:solidFill>
                  <a:srgbClr val="0070C0"/>
                </a:solidFill>
                <a:latin typeface="Cavolini" panose="03000502040302020204" pitchFamily="66" charset="0"/>
                <a:cs typeface="Cavolini" panose="03000502040302020204" pitchFamily="66" charset="0"/>
              </a:rPr>
              <a:t>*</a:t>
            </a:r>
            <a:r>
              <a:rPr lang="en-US" sz="1200" dirty="0">
                <a:latin typeface="Cavolini" panose="03000502040302020204" pitchFamily="66" charset="0"/>
                <a:cs typeface="Cavolini" panose="03000502040302020204" pitchFamily="66" charset="0"/>
              </a:rPr>
              <a:t> or 9-3</a:t>
            </a:r>
          </a:p>
          <a:p>
            <a:r>
              <a:rPr lang="en-US" sz="1200" i="1" dirty="0">
                <a:solidFill>
                  <a:srgbClr val="0070C0"/>
                </a:solidFill>
                <a:latin typeface="Cavolini" panose="03000502040302020204" pitchFamily="66" charset="0"/>
                <a:cs typeface="Cavolini" panose="03000502040302020204" pitchFamily="66" charset="0"/>
              </a:rPr>
              <a:t>(* Option here to stay for lunch £2.50)</a:t>
            </a:r>
          </a:p>
          <a:p>
            <a:endParaRPr lang="en-US" sz="1200" dirty="0">
              <a:latin typeface="Cavolini" panose="03000502040302020204" pitchFamily="66" charset="0"/>
              <a:cs typeface="Cavolini" panose="03000502040302020204" pitchFamily="66" charset="0"/>
            </a:endParaRPr>
          </a:p>
          <a:p>
            <a:r>
              <a:rPr lang="en-US" sz="1200" dirty="0">
                <a:latin typeface="Cavolini" panose="03000502040302020204" pitchFamily="66" charset="0"/>
                <a:cs typeface="Cavolini" panose="03000502040302020204" pitchFamily="66" charset="0"/>
              </a:rPr>
              <a:t>Friday 9-12</a:t>
            </a:r>
          </a:p>
        </p:txBody>
      </p:sp>
      <p:sp>
        <p:nvSpPr>
          <p:cNvPr id="7" name="Rectangle 6">
            <a:extLst>
              <a:ext uri="{FF2B5EF4-FFF2-40B4-BE49-F238E27FC236}">
                <a16:creationId xmlns:a16="http://schemas.microsoft.com/office/drawing/2014/main" id="{B456AD9A-71FB-084C-A80C-D6A35C1BF366}"/>
              </a:ext>
            </a:extLst>
          </p:cNvPr>
          <p:cNvSpPr/>
          <p:nvPr/>
        </p:nvSpPr>
        <p:spPr>
          <a:xfrm>
            <a:off x="7812031" y="3105833"/>
            <a:ext cx="4274759" cy="646331"/>
          </a:xfrm>
          <a:prstGeom prst="rect">
            <a:avLst/>
          </a:prstGeom>
        </p:spPr>
        <p:txBody>
          <a:bodyPr wrap="square">
            <a:spAutoFit/>
          </a:bodyPr>
          <a:lstStyle/>
          <a:p>
            <a:pPr lvl="0" algn="just" defTabSz="914400" eaLnBrk="0" fontAlgn="base" hangingPunct="0">
              <a:spcBef>
                <a:spcPct val="0"/>
              </a:spcBef>
              <a:spcAft>
                <a:spcPct val="0"/>
              </a:spcAft>
            </a:pPr>
            <a:r>
              <a:rPr lang="en-US" altLang="en-US" sz="1200" dirty="0">
                <a:latin typeface="Corbel" panose="020B0503020204020204" pitchFamily="34" charset="0"/>
                <a:ea typeface="Calibri" panose="020F0502020204030204" pitchFamily="34" charset="0"/>
                <a:cs typeface="Arial" panose="020B0604020202020204" pitchFamily="34" charset="0"/>
              </a:rPr>
              <a:t>For all 2, 3 and 4 year old children accessing their FEE / </a:t>
            </a:r>
            <a:r>
              <a:rPr lang="en-US" altLang="en-US" sz="1200" dirty="0" err="1">
                <a:latin typeface="Corbel" panose="020B0503020204020204" pitchFamily="34" charset="0"/>
                <a:ea typeface="Calibri" panose="020F0502020204030204" pitchFamily="34" charset="0"/>
                <a:cs typeface="Arial" panose="020B0604020202020204" pitchFamily="34" charset="0"/>
              </a:rPr>
              <a:t>ExFee</a:t>
            </a:r>
            <a:r>
              <a:rPr lang="en-US" altLang="en-US" sz="1200" dirty="0">
                <a:latin typeface="Corbel" panose="020B0503020204020204" pitchFamily="34" charset="0"/>
                <a:ea typeface="Calibri" panose="020F0502020204030204" pitchFamily="34" charset="0"/>
                <a:cs typeface="Arial" panose="020B0604020202020204" pitchFamily="34" charset="0"/>
              </a:rPr>
              <a:t> / FF2 hours only they need to fit into the class timings set in these boxes:</a:t>
            </a:r>
          </a:p>
        </p:txBody>
      </p:sp>
      <p:sp>
        <p:nvSpPr>
          <p:cNvPr id="8" name="Rectangle 7">
            <a:extLst>
              <a:ext uri="{FF2B5EF4-FFF2-40B4-BE49-F238E27FC236}">
                <a16:creationId xmlns:a16="http://schemas.microsoft.com/office/drawing/2014/main" id="{517B4B71-7657-5440-A3FA-41C342F16806}"/>
              </a:ext>
            </a:extLst>
          </p:cNvPr>
          <p:cNvSpPr/>
          <p:nvPr/>
        </p:nvSpPr>
        <p:spPr>
          <a:xfrm>
            <a:off x="7812030" y="3861093"/>
            <a:ext cx="4274760" cy="2123658"/>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sz="1200" b="1" dirty="0">
                <a:latin typeface="Cavolini" panose="03000502040302020204" pitchFamily="66" charset="0"/>
                <a:cs typeface="Cavolini" panose="03000502040302020204" pitchFamily="66" charset="0"/>
              </a:rPr>
              <a:t>Acorn Class sessions</a:t>
            </a:r>
          </a:p>
          <a:p>
            <a:endParaRPr lang="en-US" sz="1200" dirty="0">
              <a:latin typeface="Cavolini" panose="03000502040302020204" pitchFamily="66" charset="0"/>
              <a:cs typeface="Cavolini" panose="03000502040302020204" pitchFamily="66" charset="0"/>
            </a:endParaRPr>
          </a:p>
          <a:p>
            <a:r>
              <a:rPr lang="en-US" sz="1200" dirty="0">
                <a:latin typeface="Cavolini" panose="03000502040302020204" pitchFamily="66" charset="0"/>
                <a:cs typeface="Cavolini" panose="03000502040302020204" pitchFamily="66" charset="0"/>
              </a:rPr>
              <a:t>Monday 9:30 – 12:30</a:t>
            </a:r>
          </a:p>
          <a:p>
            <a:endParaRPr lang="en-US" sz="1200" dirty="0">
              <a:latin typeface="Cavolini" panose="03000502040302020204" pitchFamily="66" charset="0"/>
              <a:cs typeface="Cavolini" panose="03000502040302020204" pitchFamily="66" charset="0"/>
            </a:endParaRPr>
          </a:p>
          <a:p>
            <a:r>
              <a:rPr lang="en-US" sz="1200" dirty="0">
                <a:latin typeface="Cavolini" panose="03000502040302020204" pitchFamily="66" charset="0"/>
                <a:cs typeface="Cavolini" panose="03000502040302020204" pitchFamily="66" charset="0"/>
              </a:rPr>
              <a:t>Tuesday 9:30 – 12:30</a:t>
            </a:r>
          </a:p>
          <a:p>
            <a:endParaRPr lang="en-US" sz="1200" dirty="0">
              <a:latin typeface="Cavolini" panose="03000502040302020204" pitchFamily="66" charset="0"/>
              <a:cs typeface="Cavolini" panose="03000502040302020204" pitchFamily="66" charset="0"/>
            </a:endParaRPr>
          </a:p>
          <a:p>
            <a:r>
              <a:rPr lang="en-US" sz="1200" dirty="0">
                <a:latin typeface="Cavolini" panose="03000502040302020204" pitchFamily="66" charset="0"/>
                <a:cs typeface="Cavolini" panose="03000502040302020204" pitchFamily="66" charset="0"/>
              </a:rPr>
              <a:t>Wednesday 9:30 – 12:30</a:t>
            </a:r>
          </a:p>
          <a:p>
            <a:endParaRPr lang="en-US" sz="1200" dirty="0">
              <a:latin typeface="Cavolini" panose="03000502040302020204" pitchFamily="66" charset="0"/>
              <a:cs typeface="Cavolini" panose="03000502040302020204" pitchFamily="66" charset="0"/>
            </a:endParaRPr>
          </a:p>
          <a:p>
            <a:r>
              <a:rPr lang="en-US" sz="1200" dirty="0">
                <a:latin typeface="Cavolini" panose="03000502040302020204" pitchFamily="66" charset="0"/>
                <a:cs typeface="Cavolini" panose="03000502040302020204" pitchFamily="66" charset="0"/>
              </a:rPr>
              <a:t>Thursday 9:30 – 12:30 or 9-3</a:t>
            </a:r>
          </a:p>
          <a:p>
            <a:endParaRPr lang="en-US" sz="1200" dirty="0">
              <a:latin typeface="Cavolini" panose="03000502040302020204" pitchFamily="66" charset="0"/>
              <a:cs typeface="Cavolini" panose="03000502040302020204" pitchFamily="66" charset="0"/>
            </a:endParaRPr>
          </a:p>
          <a:p>
            <a:r>
              <a:rPr lang="en-US" sz="1200" dirty="0">
                <a:latin typeface="Cavolini" panose="03000502040302020204" pitchFamily="66" charset="0"/>
                <a:cs typeface="Cavolini" panose="03000502040302020204" pitchFamily="66" charset="0"/>
              </a:rPr>
              <a:t>Friday 9:30 – 12:30</a:t>
            </a:r>
          </a:p>
        </p:txBody>
      </p:sp>
    </p:spTree>
    <p:extLst>
      <p:ext uri="{BB962C8B-B14F-4D97-AF65-F5344CB8AC3E}">
        <p14:creationId xmlns:p14="http://schemas.microsoft.com/office/powerpoint/2010/main" val="124046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C8AEAB-32F1-BF46-902A-072BFE718486}"/>
              </a:ext>
            </a:extLst>
          </p:cNvPr>
          <p:cNvPicPr>
            <a:picLocks noChangeAspect="1"/>
          </p:cNvPicPr>
          <p:nvPr/>
        </p:nvPicPr>
        <p:blipFill>
          <a:blip r:embed="rId2"/>
          <a:stretch>
            <a:fillRect/>
          </a:stretch>
        </p:blipFill>
        <p:spPr>
          <a:xfrm rot="16200000">
            <a:off x="2482945" y="-1360393"/>
            <a:ext cx="6858001" cy="9578784"/>
          </a:xfrm>
          <a:prstGeom prst="rect">
            <a:avLst/>
          </a:prstGeom>
        </p:spPr>
      </p:pic>
    </p:spTree>
    <p:extLst>
      <p:ext uri="{BB962C8B-B14F-4D97-AF65-F5344CB8AC3E}">
        <p14:creationId xmlns:p14="http://schemas.microsoft.com/office/powerpoint/2010/main" val="835127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otalTime>48</TotalTime>
  <Words>1000</Words>
  <Application>Microsoft Macintosh PowerPoint</Application>
  <PresentationFormat>Widescreen</PresentationFormat>
  <Paragraphs>91</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Cavolini</vt:lpstr>
      <vt:lpstr>Corbel</vt:lpstr>
      <vt:lpstr>inherit</vt:lpstr>
      <vt:lpstr>Times New Roman</vt:lpstr>
      <vt:lpstr>Tw Cen MT</vt:lpstr>
      <vt:lpstr>Tw Cen MT Condensed</vt:lpstr>
      <vt:lpstr>Wingdings 3</vt:lpstr>
      <vt:lpstr>Integral</vt:lpstr>
      <vt:lpstr>Treetops Pre-school  Fee Structure 2021</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Treetops Pre-school Fee Structure</dc:title>
  <dc:creator>Treetops Pre-school</dc:creator>
  <cp:lastModifiedBy>Treetops Pre-school</cp:lastModifiedBy>
  <cp:revision>9</cp:revision>
  <dcterms:created xsi:type="dcterms:W3CDTF">2019-04-12T12:38:29Z</dcterms:created>
  <dcterms:modified xsi:type="dcterms:W3CDTF">2021-03-12T17:54:45Z</dcterms:modified>
</cp:coreProperties>
</file>